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zabeth Grace William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23T09:22:23.854" idx="1">
    <p:pos x="1317" y="3430"/>
    <p:text>Delete Let's Keep in Touch section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643E-8793-B346-B2EE-1D546BA6179B}" type="datetimeFigureOut">
              <a:rPr lang="en-US" smtClean="0"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991E-267B-7840-87CF-303B428E7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4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643E-8793-B346-B2EE-1D546BA6179B}" type="datetimeFigureOut">
              <a:rPr lang="en-US" smtClean="0"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991E-267B-7840-87CF-303B428E7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8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643E-8793-B346-B2EE-1D546BA6179B}" type="datetimeFigureOut">
              <a:rPr lang="en-US" smtClean="0"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991E-267B-7840-87CF-303B428E7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6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643E-8793-B346-B2EE-1D546BA6179B}" type="datetimeFigureOut">
              <a:rPr lang="en-US" smtClean="0"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991E-267B-7840-87CF-303B428E7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5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643E-8793-B346-B2EE-1D546BA6179B}" type="datetimeFigureOut">
              <a:rPr lang="en-US" smtClean="0"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991E-267B-7840-87CF-303B428E7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5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643E-8793-B346-B2EE-1D546BA6179B}" type="datetimeFigureOut">
              <a:rPr lang="en-US" smtClean="0"/>
              <a:t>7/3/15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991E-267B-7840-87CF-303B428E7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3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643E-8793-B346-B2EE-1D546BA6179B}" type="datetimeFigureOut">
              <a:rPr lang="en-US" smtClean="0"/>
              <a:t>7/3/15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991E-267B-7840-87CF-303B428E7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2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643E-8793-B346-B2EE-1D546BA6179B}" type="datetimeFigureOut">
              <a:rPr lang="en-US" smtClean="0"/>
              <a:t>7/3/15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991E-267B-7840-87CF-303B428E7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8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643E-8793-B346-B2EE-1D546BA6179B}" type="datetimeFigureOut">
              <a:rPr lang="en-US" smtClean="0"/>
              <a:t>7/3/15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991E-267B-7840-87CF-303B428E7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0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643E-8793-B346-B2EE-1D546BA6179B}" type="datetimeFigureOut">
              <a:rPr lang="en-US" smtClean="0"/>
              <a:t>7/3/15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991E-267B-7840-87CF-303B428E7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3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643E-8793-B346-B2EE-1D546BA6179B}" type="datetimeFigureOut">
              <a:rPr lang="en-US" smtClean="0"/>
              <a:t>7/3/15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991E-267B-7840-87CF-303B428E7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7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9643E-8793-B346-B2EE-1D546BA6179B}" type="datetimeFigureOut">
              <a:rPr lang="en-US" smtClean="0"/>
              <a:t>7/3/15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991E-267B-7840-87CF-303B428E7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1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7.png"/><Relationship Id="rId13" Type="http://schemas.microsoft.com/office/2007/relationships/hdphoto" Target="../media/hdphoto5.wdp"/><Relationship Id="rId14" Type="http://schemas.openxmlformats.org/officeDocument/2006/relationships/image" Target="../media/image8.png"/><Relationship Id="rId15" Type="http://schemas.microsoft.com/office/2007/relationships/hdphoto" Target="../media/hdphoto6.wdp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18569" y="5972632"/>
            <a:ext cx="7678662" cy="5556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pic>
        <p:nvPicPr>
          <p:cNvPr id="20" name="Picture 19" descr="Screen Shot 2015-06-19 at 7.01.20 PM (2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4301" r="27140" b="2569"/>
          <a:stretch/>
        </p:blipFill>
        <p:spPr>
          <a:xfrm>
            <a:off x="410951" y="213534"/>
            <a:ext cx="8436756" cy="650078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22296" y="724081"/>
            <a:ext cx="4011906" cy="2730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369" y="724081"/>
            <a:ext cx="38655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25000"/>
                  </a:schemeClr>
                </a:solidFill>
                <a:latin typeface="Helvetica Neue"/>
                <a:cs typeface="Helvetica Neue"/>
              </a:rPr>
              <a:t>Our Story         It’s Genius         Blog       Contact Us </a:t>
            </a:r>
            <a:r>
              <a:rPr lang="en-US" sz="900" dirty="0" smtClean="0">
                <a:solidFill>
                  <a:schemeClr val="accent3">
                    <a:lumMod val="75000"/>
                  </a:schemeClr>
                </a:solidFill>
                <a:latin typeface="Helvetica Neue"/>
                <a:cs typeface="Helvetica Neue"/>
              </a:rPr>
              <a:t>                                  </a:t>
            </a:r>
            <a:endParaRPr lang="en-US" sz="900" dirty="0">
              <a:solidFill>
                <a:schemeClr val="accent3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0951" y="1092057"/>
            <a:ext cx="8348773" cy="390529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pic>
        <p:nvPicPr>
          <p:cNvPr id="57" name="Picture 56" descr="cropped-Background-Kraft-Pa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1054536"/>
            <a:ext cx="8348773" cy="394223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75387" y="1936196"/>
            <a:ext cx="282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Helvetica Neue"/>
                <a:cs typeface="Helvetica Neue"/>
              </a:rPr>
              <a:t>Pulp Exoskeleton</a:t>
            </a:r>
            <a:endParaRPr lang="en-US" sz="2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0280" y="2890937"/>
            <a:ext cx="282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Helvetica Neue"/>
                <a:cs typeface="Helvetica Neue"/>
              </a:rPr>
              <a:t>Content Barrier</a:t>
            </a:r>
            <a:endParaRPr lang="en-US" sz="2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60439" y="3880994"/>
            <a:ext cx="282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Helvetica Neue"/>
                <a:cs typeface="Helvetica Neue"/>
              </a:rPr>
              <a:t>Human Response</a:t>
            </a:r>
            <a:endParaRPr lang="en-US" sz="2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87252" y="2248805"/>
            <a:ext cx="3014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Helvetica Neue"/>
                <a:cs typeface="Helvetica Neue"/>
              </a:rPr>
              <a:t>Specially blended combination of wheat straw, bamboo, husks, sugar cane, and/or bulrush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60439" y="3199615"/>
            <a:ext cx="3014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Helvetica Neue"/>
                <a:cs typeface="Helvetica Neue"/>
              </a:rPr>
              <a:t>80%+ less material utilized than anything used worldwide, microscopic layering, 100% organic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87252" y="4181733"/>
            <a:ext cx="3014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Helvetica Neue"/>
                <a:cs typeface="Helvetica Neue"/>
              </a:rPr>
              <a:t>People of all generations, backgrounds, and locations globally recognize the value and smile</a:t>
            </a:r>
            <a:endParaRPr lang="en-US" sz="10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952" y="1258240"/>
            <a:ext cx="8360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Paper Water </a:t>
            </a:r>
            <a:r>
              <a:rPr lang="en-US" sz="20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Bottle</a:t>
            </a:r>
            <a:r>
              <a:rPr lang="en-US" sz="2000" b="1" baseline="30000" dirty="0" smtClean="0">
                <a:solidFill>
                  <a:schemeClr val="bg1"/>
                </a:solidFill>
                <a:latin typeface="Helvetica Neue"/>
                <a:cs typeface="Helvetica Neue"/>
              </a:rPr>
              <a:t>®</a:t>
            </a:r>
            <a:r>
              <a:rPr lang="en-US" sz="20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: </a:t>
            </a:r>
            <a:r>
              <a:rPr lang="en-US" sz="20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It’s Genius</a:t>
            </a:r>
            <a:endParaRPr lang="en-US" sz="20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22902" y="1935640"/>
            <a:ext cx="282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Helvetica Neue"/>
                <a:cs typeface="Helvetica Neue"/>
              </a:rPr>
              <a:t>Brandable</a:t>
            </a:r>
            <a:endParaRPr lang="en-US" sz="2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27795" y="2890381"/>
            <a:ext cx="282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Helvetica Neue"/>
                <a:cs typeface="Helvetica Neue"/>
              </a:rPr>
              <a:t>Sustainable</a:t>
            </a:r>
            <a:endParaRPr lang="en-US" sz="2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07954" y="3880438"/>
            <a:ext cx="282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Helvetica Neue"/>
                <a:cs typeface="Helvetica Neue"/>
              </a:rPr>
              <a:t>Compostable</a:t>
            </a:r>
            <a:endParaRPr lang="en-US" sz="2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07954" y="2241345"/>
            <a:ext cx="2851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Helvetica Neue"/>
                <a:cs typeface="Helvetica Neue"/>
              </a:rPr>
              <a:t>It has unlimited shape, aesthetic and functional capability; utilizes existing operations </a:t>
            </a:r>
            <a:endParaRPr lang="en-US" sz="1000" dirty="0" smtClean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19824" y="3184216"/>
            <a:ext cx="2851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Helvetica Neue"/>
                <a:cs typeface="Helvetica Neue"/>
              </a:rPr>
              <a:t>Uses an array of organic, natural, renewable resources and materials worldwide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7954" y="4174273"/>
            <a:ext cx="2851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  <a:latin typeface="Helvetica Neue"/>
                <a:cs typeface="Helvetica Neue"/>
              </a:rPr>
              <a:t>Guilt</a:t>
            </a:r>
            <a:r>
              <a:rPr lang="en-US" sz="1000" dirty="0" smtClean="0">
                <a:solidFill>
                  <a:srgbClr val="FFFFFF"/>
                </a:solidFill>
                <a:latin typeface="Helvetica Neue"/>
                <a:cs typeface="Helvetica Neue"/>
              </a:rPr>
              <a:t>-Free</a:t>
            </a:r>
            <a:r>
              <a:rPr lang="en-US" sz="1000" baseline="30000" dirty="0" smtClean="0">
                <a:solidFill>
                  <a:srgbClr val="FFFFFF"/>
                </a:solidFill>
                <a:latin typeface="Helvetica Neue"/>
                <a:cs typeface="Helvetica Neue"/>
              </a:rPr>
              <a:t>®</a:t>
            </a:r>
            <a:r>
              <a:rPr lang="en-US" sz="1000" dirty="0" smtClean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en-US" sz="1000" dirty="0" smtClean="0">
                <a:solidFill>
                  <a:srgbClr val="FFFFFF"/>
                </a:solidFill>
                <a:latin typeface="Helvetica Neue"/>
                <a:cs typeface="Helvetica Neue"/>
              </a:rPr>
              <a:t>disposability</a:t>
            </a:r>
            <a:r>
              <a:rPr lang="en-US" sz="1000" dirty="0" smtClean="0">
                <a:solidFill>
                  <a:srgbClr val="FFFFFF"/>
                </a:solidFill>
                <a:latin typeface="Helvetica Neue"/>
                <a:cs typeface="Helvetica Neue"/>
              </a:rPr>
              <a:t>, biodegradable, </a:t>
            </a:r>
          </a:p>
          <a:p>
            <a:r>
              <a:rPr lang="en-US" sz="1000" dirty="0">
                <a:solidFill>
                  <a:srgbClr val="FFFFFF"/>
                </a:solidFill>
                <a:latin typeface="Helvetica Neue"/>
                <a:cs typeface="Helvetica Neue"/>
              </a:rPr>
              <a:t>a</a:t>
            </a:r>
            <a:r>
              <a:rPr lang="en-US" sz="1000" dirty="0" smtClean="0">
                <a:solidFill>
                  <a:srgbClr val="FFFFFF"/>
                </a:solidFill>
                <a:latin typeface="Helvetica Neue"/>
                <a:cs typeface="Helvetica Neue"/>
              </a:rPr>
              <a:t>ble to be Backyard Compostable</a:t>
            </a:r>
            <a:r>
              <a:rPr lang="en-US" sz="1000" baseline="30000" dirty="0" smtClean="0">
                <a:solidFill>
                  <a:srgbClr val="FFFFFF"/>
                </a:solidFill>
                <a:latin typeface="Helvetica Neue"/>
                <a:cs typeface="Helvetica Neue"/>
              </a:rPr>
              <a:t>®</a:t>
            </a:r>
            <a:endParaRPr lang="en-US" sz="10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1072111" y="3880994"/>
            <a:ext cx="671983" cy="66337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057862" y="2904669"/>
            <a:ext cx="671983" cy="66337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1057862" y="1935640"/>
            <a:ext cx="671983" cy="663375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131323" y="3886585"/>
            <a:ext cx="671983" cy="663375"/>
          </a:xfrm>
          <a:prstGeom prst="ellipse">
            <a:avLst/>
          </a:prstGeom>
          <a:solidFill>
            <a:srgbClr val="77933C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933C"/>
              </a:solidFill>
              <a:latin typeface="Helvetica Neue"/>
              <a:cs typeface="Helvetica Neue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5117074" y="2910260"/>
            <a:ext cx="671983" cy="663375"/>
          </a:xfrm>
          <a:prstGeom prst="ellipse">
            <a:avLst/>
          </a:prstGeom>
          <a:solidFill>
            <a:srgbClr val="77933C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933C"/>
              </a:solidFill>
              <a:latin typeface="Helvetica Neue"/>
              <a:cs typeface="Helvetica Neue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117074" y="1941231"/>
            <a:ext cx="671983" cy="663375"/>
          </a:xfrm>
          <a:prstGeom prst="ellipse">
            <a:avLst/>
          </a:prstGeom>
          <a:solidFill>
            <a:srgbClr val="77933C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933C"/>
              </a:solidFill>
              <a:latin typeface="Helvetica Neue"/>
              <a:cs typeface="Helvetica Neue"/>
            </a:endParaRPr>
          </a:p>
        </p:txBody>
      </p:sp>
      <p:pic>
        <p:nvPicPr>
          <p:cNvPr id="89" name="Picture 88" descr="7340489-Wheat-Icon-Set-Stock-Vector-grain.jpg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5" b="58462" l="1000" r="52154">
                        <a14:foregroundMark x1="6769" y1="27923" x2="6769" y2="27923"/>
                        <a14:foregroundMark x1="9000" y1="23462" x2="9000" y2="23462"/>
                        <a14:foregroundMark x1="4923" y1="31692" x2="4923" y2="31692"/>
                        <a14:foregroundMark x1="6538" y1="36154" x2="6538" y2="36154"/>
                        <a14:foregroundMark x1="7769" y1="40462" x2="7769" y2="40462"/>
                        <a14:foregroundMark x1="9615" y1="44231" x2="9615" y2="44231"/>
                        <a14:foregroundMark x1="12308" y1="48308" x2="12308" y2="48308"/>
                        <a14:foregroundMark x1="15769" y1="51154" x2="15769" y2="51154"/>
                        <a14:foregroundMark x1="20308" y1="54077" x2="20308" y2="54077"/>
                        <a14:foregroundMark x1="14154" y1="36769" x2="14154" y2="36769"/>
                        <a14:foregroundMark x1="18692" y1="37385" x2="18692" y2="37385"/>
                        <a14:foregroundMark x1="22769" y1="37615" x2="22769" y2="37615"/>
                        <a14:foregroundMark x1="25462" y1="37615" x2="25462" y2="37615"/>
                        <a14:foregroundMark x1="29769" y1="37615" x2="29769" y2="37615"/>
                        <a14:foregroundMark x1="33692" y1="37385" x2="33692" y2="37385"/>
                        <a14:foregroundMark x1="37769" y1="38000" x2="37769" y2="38000"/>
                        <a14:foregroundMark x1="16692" y1="30538" x2="16692" y2="30538"/>
                        <a14:foregroundMark x1="20308" y1="30769" x2="20308" y2="30769"/>
                        <a14:foregroundMark x1="25923" y1="30769" x2="25923" y2="30769"/>
                        <a14:foregroundMark x1="31538" y1="29615" x2="31538" y2="29615"/>
                        <a14:foregroundMark x1="34615" y1="30462" x2="34615" y2="30462"/>
                        <a14:foregroundMark x1="36077" y1="31923" x2="36077" y2="31923"/>
                        <a14:foregroundMark x1="45615" y1="28077" x2="45615" y2="28077"/>
                        <a14:foregroundMark x1="46231" y1="32231" x2="46231" y2="32231"/>
                        <a14:foregroundMark x1="46000" y1="36231" x2="46000" y2="36231"/>
                        <a14:foregroundMark x1="45231" y1="40077" x2="45231" y2="40077"/>
                        <a14:foregroundMark x1="43231" y1="44385" x2="43231" y2="44385"/>
                        <a14:foregroundMark x1="40769" y1="47615" x2="40769" y2="47615"/>
                        <a14:foregroundMark x1="37308" y1="51077" x2="37308" y2="51077"/>
                        <a14:foregroundMark x1="32615" y1="53846" x2="32615" y2="53846"/>
                        <a14:backgroundMark x1="30538" y1="35769" x2="30538" y2="35769"/>
                        <a14:backgroundMark x1="32462" y1="28923" x2="32462" y2="28923"/>
                        <a14:backgroundMark x1="37231" y1="31385" x2="37231" y2="31385"/>
                        <a14:backgroundMark x1="34385" y1="36308" x2="34385" y2="36308"/>
                        <a14:backgroundMark x1="19462" y1="36308" x2="19462" y2="36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13" r="45172" b="38343"/>
          <a:stretch/>
        </p:blipFill>
        <p:spPr>
          <a:xfrm>
            <a:off x="1117544" y="1984375"/>
            <a:ext cx="567795" cy="581025"/>
          </a:xfrm>
          <a:prstGeom prst="rect">
            <a:avLst/>
          </a:prstGeom>
        </p:spPr>
      </p:pic>
      <p:pic>
        <p:nvPicPr>
          <p:cNvPr id="101" name="Picture 100" descr="3d_heart_vector_heart_vector_ai_illustrator_photoshop_heart_design_ai_vector_love_sign_heart_vector_43042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10" y="2107824"/>
            <a:ext cx="480837" cy="460229"/>
          </a:xfrm>
          <a:prstGeom prst="rect">
            <a:avLst/>
          </a:prstGeom>
        </p:spPr>
      </p:pic>
      <p:pic>
        <p:nvPicPr>
          <p:cNvPr id="102" name="Picture 101" descr="World11.jp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533" b="98035" l="36400" r="98800">
                        <a14:foregroundMark x1="46400" y1="44541" x2="46400" y2="44541"/>
                        <a14:foregroundMark x1="53800" y1="38865" x2="53800" y2="38865"/>
                        <a14:foregroundMark x1="68400" y1="35153" x2="68400" y2="35153"/>
                        <a14:foregroundMark x1="94000" y1="64410" x2="94000" y2="64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03" t="32692"/>
          <a:stretch/>
        </p:blipFill>
        <p:spPr>
          <a:xfrm>
            <a:off x="5196286" y="2987007"/>
            <a:ext cx="547946" cy="529551"/>
          </a:xfrm>
          <a:prstGeom prst="rect">
            <a:avLst/>
          </a:prstGeom>
        </p:spPr>
      </p:pic>
      <p:pic>
        <p:nvPicPr>
          <p:cNvPr id="103" name="Picture 102" descr="images.jp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89" b="95556" l="5778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28" y="3918740"/>
            <a:ext cx="612261" cy="612261"/>
          </a:xfrm>
          <a:prstGeom prst="rect">
            <a:avLst/>
          </a:prstGeom>
        </p:spPr>
      </p:pic>
      <p:pic>
        <p:nvPicPr>
          <p:cNvPr id="104" name="Picture 103" descr="stock-vector-smiley-faces-icons-set-illustration-eps-178247879.jpg"/>
          <p:cNvPicPr>
            <a:picLocks noChangeAspect="1"/>
          </p:cNvPicPr>
          <p:nvPr/>
        </p:nvPicPr>
        <p:blipFill rotWithShape="1"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660" b="79149" l="18667" r="83778">
                        <a14:foregroundMark x1="50444" y1="62766" x2="50444" y2="62766"/>
                        <a14:foregroundMark x1="38667" y1="45106" x2="38667" y2="45106"/>
                        <a14:foregroundMark x1="61778" y1="44468" x2="61778" y2="44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0" t="17612" r="17249" b="21755"/>
          <a:stretch/>
        </p:blipFill>
        <p:spPr>
          <a:xfrm>
            <a:off x="1146294" y="3954927"/>
            <a:ext cx="527104" cy="521074"/>
          </a:xfrm>
          <a:prstGeom prst="rect">
            <a:avLst/>
          </a:prstGeom>
        </p:spPr>
      </p:pic>
      <p:pic>
        <p:nvPicPr>
          <p:cNvPr id="34" name="Picture 33" descr="imgres.png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78" b="89778" l="889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67" y="683726"/>
            <a:ext cx="273970" cy="273970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1394240" y="3051175"/>
            <a:ext cx="0" cy="380546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Wave 36"/>
          <p:cNvSpPr/>
          <p:nvPr/>
        </p:nvSpPr>
        <p:spPr>
          <a:xfrm>
            <a:off x="1198316" y="3100338"/>
            <a:ext cx="131536" cy="45719"/>
          </a:xfrm>
          <a:prstGeom prst="wav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198316" y="3199615"/>
            <a:ext cx="131536" cy="7868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39" name="Wave 38"/>
          <p:cNvSpPr/>
          <p:nvPr/>
        </p:nvSpPr>
        <p:spPr>
          <a:xfrm>
            <a:off x="1198316" y="3325578"/>
            <a:ext cx="131536" cy="45719"/>
          </a:xfrm>
          <a:prstGeom prst="wav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300796" y="5147155"/>
            <a:ext cx="7737151" cy="1567159"/>
          </a:xfrm>
          <a:prstGeom prst="mathMultiply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9413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Macintosh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Paper Water Bottle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Grace Williamson</dc:creator>
  <cp:lastModifiedBy>Elizabeth Grace Williamson</cp:lastModifiedBy>
  <cp:revision>1</cp:revision>
  <dcterms:created xsi:type="dcterms:W3CDTF">2015-07-03T13:41:09Z</dcterms:created>
  <dcterms:modified xsi:type="dcterms:W3CDTF">2015-07-03T13:41:32Z</dcterms:modified>
</cp:coreProperties>
</file>